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18" r:id="rId2"/>
    <p:sldId id="316" r:id="rId3"/>
    <p:sldId id="313" r:id="rId4"/>
    <p:sldId id="320" r:id="rId5"/>
    <p:sldId id="317" r:id="rId6"/>
    <p:sldId id="259" r:id="rId7"/>
    <p:sldId id="319" r:id="rId8"/>
    <p:sldId id="323" r:id="rId9"/>
    <p:sldId id="321" r:id="rId10"/>
    <p:sldId id="322" r:id="rId11"/>
    <p:sldId id="324" r:id="rId12"/>
    <p:sldId id="325" r:id="rId13"/>
    <p:sldId id="31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54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F37E51-1A47-47B9-AEA9-BBF22F70A8EF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3F91A-5F56-4349-89EA-CB7C7F199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099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7316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37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60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2237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F2524-29A0-8ABB-4362-C203806BE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777A72-45FD-117F-A742-D0D7AA97D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A9341-EF53-EC29-9AE1-47D5CD3B6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EBF08-28F7-A56F-860E-D20C61E95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50051-7AF0-B445-E762-19411378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3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6925F-FFE4-1BC0-F8B5-BC8A51F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05591A-EBCB-8EFB-5283-CDF1FFBA89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5FC15-28FA-FFDC-FD70-67D76ADBD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26B8F-061D-3414-BB6A-F4735F3CF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627FC-5148-A663-5B65-7A0AC4D25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40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FAFDC0-309B-89BE-2233-0BAD38906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1A4A01-FF25-3EDA-4FCB-3E13FE238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C6D45-5C1D-FDAF-F9D7-BC0886F09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60188-1B5E-2DEF-3DB5-6B73D74CF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ADA7F-235C-3746-B654-E5E41F097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03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960000" y="1458133"/>
            <a:ext cx="4692800" cy="22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960000" y="4063400"/>
            <a:ext cx="4692800" cy="1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>
            <a:spLocks noGrp="1"/>
          </p:cNvSpPr>
          <p:nvPr>
            <p:ph type="pic" idx="2"/>
          </p:nvPr>
        </p:nvSpPr>
        <p:spPr>
          <a:xfrm>
            <a:off x="6950400" y="1458133"/>
            <a:ext cx="5241600" cy="5434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92397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9BD63-4222-E4DA-8C65-97E292527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F98E6-B158-E8BF-A76E-7867E057A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E4E7E-E7B8-EFDD-040B-1072739F1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EF601-18C4-375D-3A3E-20A5F6593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A7A74-24D3-F339-4CF8-87A4E1B3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48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00E2-A84D-F247-66F6-F726F5AE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52AB3-F428-D007-702A-74A0E07B7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7993F-7DF8-8827-8D61-9DB7BE7E4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3168F-9A3B-1EDD-C10A-67B417685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C799B-A3D3-085F-32B4-5AE403595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02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852D7-09BB-D367-0423-C29FAB168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D9C9B-526B-D792-F4DD-03B5371E1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0989E-B5B9-8FC7-94BD-95708AEE0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D34EC-DBBB-028E-2C40-AAE39355D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316149-7D02-6A40-54A3-5246D4916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AD2D9-C8EF-CC2D-736F-D97C03537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2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C03A0-9088-DC3B-1E62-38583B18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72BB7-B0A2-9A52-91CF-7D4F3A602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DBC1D6-9511-11F2-7D2F-4C7BB0394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3E1096-553E-66F1-3FF7-ADD8871BA0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361D0D-1AFC-0E7E-19E6-B5AF65DEBD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1E70E5-A3F1-149B-D309-B875820FC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CA1B28-A0A5-3811-1A7F-9805FAF10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4B50F2-A86B-CC2E-5B26-4CD7F1546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53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455DE-A539-944C-A5C3-DC76CE5BB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F7C07C-D1FE-E34F-4671-C3850B217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E88940-184E-F9A9-F833-C231BC4E7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AD8648-4091-2733-B3BC-A2099F9DE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7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7C63D6-6339-D112-6660-56E20596C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597212-2B59-98EF-347E-B39C8D723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79B55-2EB0-5207-D837-BCE7B4360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6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8AFA4-2454-E8BC-EB6E-FB086771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05157-B0E2-C301-D388-65C0D14A1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3F79C-6768-EE69-E893-27CCF931B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C37C-AF3D-2D69-DAE6-C21CA9523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83D57-7A35-ED22-8AAA-6D019B865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7A9E1-05B5-9EAE-F0B2-73C5C3A6B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7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C4BEA-A322-3DAA-2849-E99877A34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960B63-E7CB-E073-5E6A-D9F125E178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88614-BF57-323B-0D7F-E9152F0DA7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2AE05-A645-4B16-0743-BB89143E5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98E01C-7541-6B06-91CE-EDA6C7108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44649C-669D-1006-BBAE-AA2E52B04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32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0C48C5-3D09-9AC9-8482-409E84529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F4922-C66F-8AC4-D8E4-17A2E86FB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C3EDF-0612-D32C-1FED-0ED8CE47B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84EC0-3B94-6177-B86F-D65FED15A7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D73A9-A2D7-87BC-B1DD-B5FB63F2EA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17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B97E65-E49D-5CFE-DE2B-D5CF701980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848220"/>
          </a:xfrm>
        </p:spPr>
        <p:txBody>
          <a:bodyPr/>
          <a:lstStyle/>
          <a:p>
            <a:r>
              <a:rPr lang="en-US" dirty="0"/>
              <a:t>Robodog</a:t>
            </a:r>
          </a:p>
        </p:txBody>
      </p:sp>
    </p:spTree>
    <p:extLst>
      <p:ext uri="{BB962C8B-B14F-4D97-AF65-F5344CB8AC3E}">
        <p14:creationId xmlns:p14="http://schemas.microsoft.com/office/powerpoint/2010/main" val="1847471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7;p43">
            <a:extLst>
              <a:ext uri="{FF2B5EF4-FFF2-40B4-BE49-F238E27FC236}">
                <a16:creationId xmlns:a16="http://schemas.microsoft.com/office/drawing/2014/main" id="{2565C44C-D862-D692-946C-579B33FA90E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135962" cy="152809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Robodog Features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033E06-928C-F8EF-9CED-518FB4A1C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447" y="206515"/>
            <a:ext cx="8730379" cy="609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221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7;p43">
            <a:extLst>
              <a:ext uri="{FF2B5EF4-FFF2-40B4-BE49-F238E27FC236}">
                <a16:creationId xmlns:a16="http://schemas.microsoft.com/office/drawing/2014/main" id="{2565C44C-D862-D692-946C-579B33FA90E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822406" cy="90011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Separation of Concerns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0A9D4F-53E7-314D-10BB-111D47540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2117"/>
            <a:ext cx="12192000" cy="57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34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4E1BB-7C65-5A0C-B42C-933A8D873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C5A46-640A-66DF-C58B-413E1521EE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912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9"/>
          <p:cNvSpPr txBox="1">
            <a:spLocks noGrp="1"/>
          </p:cNvSpPr>
          <p:nvPr>
            <p:ph type="subTitle" idx="4294967295"/>
          </p:nvPr>
        </p:nvSpPr>
        <p:spPr>
          <a:xfrm>
            <a:off x="0" y="1453619"/>
            <a:ext cx="5913821" cy="346183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203195" indent="0">
              <a:buNone/>
            </a:pPr>
            <a:r>
              <a:rPr lang="en-US" sz="2133" b="1" dirty="0"/>
              <a:t>Incremental Improvements: </a:t>
            </a:r>
            <a:r>
              <a:rPr lang="en-US" sz="2133" dirty="0"/>
              <a:t>Continuous enhancements in AI models and techniques.   </a:t>
            </a:r>
          </a:p>
          <a:p>
            <a:pPr marL="203195" indent="0">
              <a:buNone/>
            </a:pPr>
            <a:endParaRPr lang="en-US" sz="2133" dirty="0"/>
          </a:p>
          <a:p>
            <a:pPr marL="203195" indent="0">
              <a:buNone/>
            </a:pPr>
            <a:r>
              <a:rPr lang="en-US" sz="2133" b="1" dirty="0"/>
              <a:t>Interdisciplinary Research: </a:t>
            </a:r>
            <a:r>
              <a:rPr lang="en-US" sz="2133" dirty="0"/>
              <a:t>Combining insights from psychology, neuroscience, and computer science.   </a:t>
            </a:r>
          </a:p>
          <a:p>
            <a:pPr marL="203195" indent="0">
              <a:buNone/>
            </a:pPr>
            <a:endParaRPr lang="en-US" sz="2133" dirty="0"/>
          </a:p>
          <a:p>
            <a:pPr marL="203195" indent="0">
              <a:buNone/>
            </a:pPr>
            <a:r>
              <a:rPr lang="en-US" sz="2133" b="1" dirty="0"/>
              <a:t>Ethical Guidelines: </a:t>
            </a:r>
            <a:r>
              <a:rPr lang="en-US" sz="2133" dirty="0"/>
              <a:t>Establishing guidelines to ensure the responsible development and use of AGI.</a:t>
            </a:r>
          </a:p>
        </p:txBody>
      </p:sp>
      <p:sp>
        <p:nvSpPr>
          <p:cNvPr id="355" name="Google Shape;355;p49"/>
          <p:cNvSpPr txBox="1">
            <a:spLocks noGrp="1"/>
          </p:cNvSpPr>
          <p:nvPr>
            <p:ph type="title" idx="4294967295"/>
          </p:nvPr>
        </p:nvSpPr>
        <p:spPr>
          <a:xfrm>
            <a:off x="0" y="1"/>
            <a:ext cx="12192000" cy="155575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sz="4400" dirty="0"/>
              <a:t>Path to Artificial General Intelligence (AGI)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F1FBC9-D28D-6FAA-4C96-2444E1B82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735" y="1698081"/>
            <a:ext cx="6020351" cy="346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45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4E1BB-7C65-5A0C-B42C-933A8D873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Understanding Self-Awareness &amp; Limitations of AI in the Journey to AGI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709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9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2144950" cy="144977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Limitations of Large Language Models</a:t>
            </a:r>
          </a:p>
        </p:txBody>
      </p:sp>
      <p:sp>
        <p:nvSpPr>
          <p:cNvPr id="347" name="Google Shape;347;p49"/>
          <p:cNvSpPr txBox="1">
            <a:spLocks noGrp="1"/>
          </p:cNvSpPr>
          <p:nvPr>
            <p:ph type="subTitle" idx="4294967295"/>
          </p:nvPr>
        </p:nvSpPr>
        <p:spPr>
          <a:xfrm>
            <a:off x="0" y="1325574"/>
            <a:ext cx="6419212" cy="445539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203195" indent="0">
              <a:lnSpc>
                <a:spcPct val="100000"/>
              </a:lnSpc>
              <a:buNone/>
            </a:pPr>
            <a:r>
              <a:rPr lang="en-US" sz="2400" dirty="0"/>
              <a:t>Language models like GPT can generate human-like text but </a:t>
            </a:r>
            <a:r>
              <a:rPr lang="en-US" sz="2400" b="1" dirty="0"/>
              <a:t>don't truly understand the content</a:t>
            </a:r>
            <a:r>
              <a:rPr lang="en-US" sz="2400" dirty="0"/>
              <a:t>. </a:t>
            </a:r>
          </a:p>
          <a:p>
            <a:pPr marL="203195" indent="0">
              <a:lnSpc>
                <a:spcPct val="100000"/>
              </a:lnSpc>
              <a:buNone/>
            </a:pPr>
            <a:endParaRPr lang="en-US" sz="2400" dirty="0"/>
          </a:p>
          <a:p>
            <a:pPr marL="203195" indent="0">
              <a:lnSpc>
                <a:spcPct val="100000"/>
              </a:lnSpc>
              <a:buNone/>
            </a:pPr>
            <a:r>
              <a:rPr lang="en-US" sz="2400" dirty="0"/>
              <a:t>These models are heavily dependent on the </a:t>
            </a:r>
            <a:r>
              <a:rPr lang="en-US" sz="2400" b="1" dirty="0"/>
              <a:t>quality</a:t>
            </a:r>
            <a:r>
              <a:rPr lang="en-US" sz="2400" dirty="0"/>
              <a:t> and </a:t>
            </a:r>
            <a:r>
              <a:rPr lang="en-US" sz="2400" b="1" dirty="0"/>
              <a:t>nature</a:t>
            </a:r>
            <a:r>
              <a:rPr lang="en-US" sz="2400" dirty="0"/>
              <a:t> of the </a:t>
            </a:r>
            <a:r>
              <a:rPr lang="en-US" sz="2400" b="1" dirty="0"/>
              <a:t>input data</a:t>
            </a:r>
            <a:r>
              <a:rPr lang="en-US" sz="2400" dirty="0"/>
              <a:t>.   </a:t>
            </a:r>
          </a:p>
          <a:p>
            <a:pPr marL="203195" indent="0">
              <a:lnSpc>
                <a:spcPct val="100000"/>
              </a:lnSpc>
              <a:buNone/>
            </a:pPr>
            <a:endParaRPr lang="en-US" sz="2400" dirty="0"/>
          </a:p>
          <a:p>
            <a:pPr marL="203195" indent="0">
              <a:lnSpc>
                <a:spcPct val="100000"/>
              </a:lnSpc>
              <a:buNone/>
            </a:pPr>
            <a:r>
              <a:rPr lang="en-US" sz="2400" dirty="0"/>
              <a:t>Unlike humans, these models don't have </a:t>
            </a:r>
            <a:r>
              <a:rPr lang="en-US" sz="2400" b="1" dirty="0"/>
              <a:t>self-awareness or consciousness</a:t>
            </a:r>
            <a:r>
              <a:rPr lang="en-US" sz="2400" dirty="0"/>
              <a:t>.</a:t>
            </a:r>
          </a:p>
          <a:p>
            <a:pPr marL="203195" indent="0">
              <a:lnSpc>
                <a:spcPct val="100000"/>
              </a:lnSpc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Are Path to Artificial General Intelligence (AGI)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420EA5-68C6-4D39-63BC-CCEF2A5AA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172" y="2226870"/>
            <a:ext cx="5500311" cy="318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629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9"/>
          <p:cNvSpPr txBox="1">
            <a:spLocks noGrp="1"/>
          </p:cNvSpPr>
          <p:nvPr>
            <p:ph type="subTitle" idx="4294967295"/>
          </p:nvPr>
        </p:nvSpPr>
        <p:spPr>
          <a:xfrm>
            <a:off x="0" y="1453619"/>
            <a:ext cx="5913821" cy="346183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203195" indent="0">
              <a:buNone/>
            </a:pPr>
            <a:r>
              <a:rPr lang="en-US" sz="2133" dirty="0"/>
              <a:t>The </a:t>
            </a:r>
            <a:r>
              <a:rPr lang="en-US" sz="2133" b="1" dirty="0"/>
              <a:t>theory of Mind </a:t>
            </a:r>
            <a:r>
              <a:rPr lang="en-US" sz="2133" dirty="0"/>
              <a:t>suggests that self-awareness stems from our ability to comprehend that others have different experiences and thoughts.   </a:t>
            </a:r>
          </a:p>
          <a:p>
            <a:pPr marL="203195" indent="0">
              <a:buNone/>
            </a:pPr>
            <a:endParaRPr lang="en-US" sz="2133" dirty="0"/>
          </a:p>
          <a:p>
            <a:pPr marL="203195" indent="0">
              <a:buNone/>
            </a:pPr>
            <a:r>
              <a:rPr lang="en-US" sz="2133" dirty="0"/>
              <a:t>The </a:t>
            </a:r>
            <a:r>
              <a:rPr lang="en-US" sz="2133" b="1" dirty="0"/>
              <a:t>protagonist theory </a:t>
            </a:r>
            <a:r>
              <a:rPr lang="en-US" sz="2133" dirty="0"/>
              <a:t>proposes that we see ourselves as the central character in our life's narrative, leading to self-awareness.  </a:t>
            </a:r>
          </a:p>
          <a:p>
            <a:pPr marL="203195" indent="0">
              <a:buNone/>
            </a:pPr>
            <a:endParaRPr lang="en-US" sz="2133" dirty="0"/>
          </a:p>
          <a:p>
            <a:pPr marL="203195" indent="0">
              <a:buNone/>
            </a:pPr>
            <a:r>
              <a:rPr lang="en-US" sz="2133" dirty="0"/>
              <a:t>Emergent self theory implies that self-awareness evolves from our interactions and relationships with others. </a:t>
            </a:r>
          </a:p>
        </p:txBody>
      </p:sp>
      <p:sp>
        <p:nvSpPr>
          <p:cNvPr id="355" name="Google Shape;355;p49"/>
          <p:cNvSpPr txBox="1">
            <a:spLocks noGrp="1"/>
          </p:cNvSpPr>
          <p:nvPr>
            <p:ph type="title" idx="4294967295"/>
          </p:nvPr>
        </p:nvSpPr>
        <p:spPr>
          <a:xfrm>
            <a:off x="0" y="1"/>
            <a:ext cx="12192000" cy="155575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sz="4400" dirty="0"/>
              <a:t>Theories of Self-Awareness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80EFE89-3DEF-72A2-CD82-B90EA1500E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9" t="22511" r="5229" b="14390"/>
          <a:stretch/>
        </p:blipFill>
        <p:spPr bwMode="auto">
          <a:xfrm>
            <a:off x="5713466" y="1822663"/>
            <a:ext cx="6419212" cy="346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1132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4E1BB-7C65-5A0C-B42C-933A8D873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Robodog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FF3874-D56E-CDE2-0056-01E84D4E6F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A comprehensive and portable tool designed to tokenize knowledge artefacts and interact with large language models (LLMs)</a:t>
            </a:r>
          </a:p>
        </p:txBody>
      </p:sp>
    </p:spTree>
    <p:extLst>
      <p:ext uri="{BB962C8B-B14F-4D97-AF65-F5344CB8AC3E}">
        <p14:creationId xmlns:p14="http://schemas.microsoft.com/office/powerpoint/2010/main" val="535558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539260" y="0"/>
            <a:ext cx="8142285" cy="98026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US" b="1" dirty="0"/>
              <a:t>Why Create Robodog</a:t>
            </a:r>
            <a:endParaRPr dirty="0"/>
          </a:p>
        </p:txBody>
      </p:sp>
      <p:sp>
        <p:nvSpPr>
          <p:cNvPr id="278" name="Google Shape;278;p43"/>
          <p:cNvSpPr txBox="1">
            <a:spLocks noGrp="1"/>
          </p:cNvSpPr>
          <p:nvPr>
            <p:ph type="subTitle" idx="1"/>
          </p:nvPr>
        </p:nvSpPr>
        <p:spPr>
          <a:xfrm>
            <a:off x="539261" y="980267"/>
            <a:ext cx="5084231" cy="452014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/>
            <a:r>
              <a:rPr lang="en-US" dirty="0"/>
              <a:t>A pre-trained transformer-based model is </a:t>
            </a:r>
            <a:r>
              <a:rPr lang="en-US" b="1" dirty="0"/>
              <a:t>trained on the Internet</a:t>
            </a:r>
            <a:r>
              <a:rPr lang="en-US" dirty="0"/>
              <a:t>, and data is licensed by third-party providers. </a:t>
            </a:r>
          </a:p>
          <a:p>
            <a:pPr marL="0"/>
            <a:endParaRPr lang="en-US" dirty="0"/>
          </a:p>
          <a:p>
            <a:pPr marL="0"/>
            <a:r>
              <a:rPr lang="en-US" dirty="0"/>
              <a:t>These models are </a:t>
            </a:r>
            <a:r>
              <a:rPr lang="en-US" b="1" dirty="0"/>
              <a:t>useful</a:t>
            </a:r>
            <a:r>
              <a:rPr lang="en-US" dirty="0"/>
              <a:t>, but what we really need is to inject our </a:t>
            </a:r>
            <a:r>
              <a:rPr lang="en-US" b="1" dirty="0"/>
              <a:t>own</a:t>
            </a:r>
            <a:r>
              <a:rPr lang="en-US" dirty="0"/>
              <a:t> </a:t>
            </a:r>
            <a:r>
              <a:rPr lang="en-US" b="1" dirty="0"/>
              <a:t>knowledge</a:t>
            </a:r>
            <a:r>
              <a:rPr lang="en-US" dirty="0"/>
              <a:t> artefacts into them. </a:t>
            </a:r>
          </a:p>
        </p:txBody>
      </p:sp>
      <p:pic>
        <p:nvPicPr>
          <p:cNvPr id="1028" name="Picture 4" descr="Silent Running - Trailers From Hell">
            <a:extLst>
              <a:ext uri="{FF2B5EF4-FFF2-40B4-BE49-F238E27FC236}">
                <a16:creationId xmlns:a16="http://schemas.microsoft.com/office/drawing/2014/main" id="{8F1BB033-51C2-8761-15B6-A3526F259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68" y="1841521"/>
            <a:ext cx="609600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539260" y="0"/>
            <a:ext cx="8142285" cy="98026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US" b="1" dirty="0"/>
              <a:t>Knowledge Artifacts</a:t>
            </a:r>
            <a:endParaRPr dirty="0"/>
          </a:p>
        </p:txBody>
      </p:sp>
      <p:sp>
        <p:nvSpPr>
          <p:cNvPr id="278" name="Google Shape;278;p43"/>
          <p:cNvSpPr txBox="1">
            <a:spLocks noGrp="1"/>
          </p:cNvSpPr>
          <p:nvPr>
            <p:ph type="subTitle" idx="1"/>
          </p:nvPr>
        </p:nvSpPr>
        <p:spPr>
          <a:xfrm>
            <a:off x="539261" y="980267"/>
            <a:ext cx="5084231" cy="452014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/>
            <a:r>
              <a:rPr lang="en-US" sz="2000" dirty="0"/>
              <a:t>Where Robodog attempts to comes in. </a:t>
            </a:r>
          </a:p>
          <a:p>
            <a:pPr marL="0"/>
            <a:endParaRPr lang="en-US" sz="2000" dirty="0"/>
          </a:p>
          <a:p>
            <a:pPr marL="0"/>
            <a:r>
              <a:rPr lang="en-US" sz="2000" dirty="0"/>
              <a:t>Our personal knowledge artifacts are fragmented into many </a:t>
            </a:r>
            <a:r>
              <a:rPr lang="en-US" sz="2000" b="1" dirty="0"/>
              <a:t>formats</a:t>
            </a:r>
          </a:p>
          <a:p>
            <a:pPr marL="0"/>
            <a:endParaRPr lang="en-US" sz="2000" dirty="0"/>
          </a:p>
          <a:p>
            <a:pPr marL="0"/>
            <a:r>
              <a:rPr lang="en-US" sz="2000" dirty="0"/>
              <a:t>They are embedded into many </a:t>
            </a:r>
            <a:r>
              <a:rPr lang="en-US" sz="2000" b="1" dirty="0"/>
              <a:t>providers</a:t>
            </a:r>
            <a:r>
              <a:rPr lang="en-US" sz="2000" dirty="0"/>
              <a:t>: Google, Microsoft, Dropbox, Adobe, Apple</a:t>
            </a:r>
          </a:p>
          <a:p>
            <a:pPr marL="0"/>
            <a:endParaRPr lang="en-US" sz="2000" dirty="0"/>
          </a:p>
          <a:p>
            <a:pPr marL="0"/>
            <a:r>
              <a:rPr lang="en-US" sz="2000" dirty="0"/>
              <a:t>They are in many formats like images: PDF, text, email, tasks, and notes. </a:t>
            </a:r>
          </a:p>
          <a:p>
            <a:pPr marL="0"/>
            <a:endParaRPr lang="en-US" sz="2000" dirty="0"/>
          </a:p>
          <a:p>
            <a:pPr marL="0"/>
            <a:r>
              <a:rPr lang="en-US" sz="2000" dirty="0"/>
              <a:t>With Robodog, we can traverse our artefacts and </a:t>
            </a:r>
            <a:r>
              <a:rPr lang="en-US" sz="2000" b="1" dirty="0"/>
              <a:t>convert</a:t>
            </a:r>
            <a:r>
              <a:rPr lang="en-US" sz="2000" dirty="0"/>
              <a:t> them into a format that a </a:t>
            </a:r>
            <a:r>
              <a:rPr lang="en-US" sz="2000" b="1" dirty="0"/>
              <a:t>model</a:t>
            </a:r>
            <a:r>
              <a:rPr lang="en-US" sz="2000" dirty="0"/>
              <a:t> can </a:t>
            </a:r>
            <a:r>
              <a:rPr lang="en-US" sz="2000" b="1" dirty="0"/>
              <a:t>interact</a:t>
            </a:r>
            <a:r>
              <a:rPr lang="en-US" sz="2000" dirty="0"/>
              <a:t> with the transformer model.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920D65-2512-C4A8-41D0-EF9425438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572" y="1321450"/>
            <a:ext cx="6235634" cy="367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538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74C54-EA80-EF0C-4534-41CD951E5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52851"/>
            <a:ext cx="3444666" cy="1328663"/>
          </a:xfrm>
        </p:spPr>
        <p:txBody>
          <a:bodyPr>
            <a:normAutofit fontScale="90000"/>
          </a:bodyPr>
          <a:lstStyle/>
          <a:p>
            <a:r>
              <a:rPr lang="en-US" dirty="0"/>
              <a:t>How it Robodog Works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0801E4-5BBC-04FD-7F4F-C360AAB75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666" y="0"/>
            <a:ext cx="87473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91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7;p43">
            <a:extLst>
              <a:ext uri="{FF2B5EF4-FFF2-40B4-BE49-F238E27FC236}">
                <a16:creationId xmlns:a16="http://schemas.microsoft.com/office/drawing/2014/main" id="{2565C44C-D862-D692-946C-579B33FA90E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8026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Knowledge Artifacts vs Context Window 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4F0EC4-224B-CC85-0C1E-E91AF052A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120" y="1355351"/>
            <a:ext cx="7779150" cy="48389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4B8136E-E66D-C1C1-B828-3C4457D44623}"/>
              </a:ext>
            </a:extLst>
          </p:cNvPr>
          <p:cNvSpPr txBox="1"/>
          <p:nvPr/>
        </p:nvSpPr>
        <p:spPr>
          <a:xfrm>
            <a:off x="120211" y="1447752"/>
            <a:ext cx="390560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There is no way around the </a:t>
            </a:r>
            <a:r>
              <a:rPr lang="en-US" sz="1800" b="1" dirty="0"/>
              <a:t>limitations</a:t>
            </a:r>
            <a:r>
              <a:rPr lang="en-US" sz="1800" dirty="0"/>
              <a:t> of the </a:t>
            </a:r>
            <a:r>
              <a:rPr lang="en-US" sz="1800" b="1" dirty="0"/>
              <a:t>context window size</a:t>
            </a:r>
            <a:r>
              <a:rPr lang="en-US" sz="1800" dirty="0"/>
              <a:t>.</a:t>
            </a:r>
          </a:p>
          <a:p>
            <a:endParaRPr lang="en-US" dirty="0"/>
          </a:p>
          <a:p>
            <a:r>
              <a:rPr lang="en-US" dirty="0"/>
              <a:t>Less expensive models are </a:t>
            </a:r>
            <a:r>
              <a:rPr lang="en-US" b="1" dirty="0"/>
              <a:t>4,000</a:t>
            </a:r>
            <a:r>
              <a:rPr lang="en-US" dirty="0"/>
              <a:t> tokens and more expensive models are </a:t>
            </a:r>
            <a:r>
              <a:rPr lang="en-US" b="1" dirty="0"/>
              <a:t>128,000</a:t>
            </a:r>
            <a:r>
              <a:rPr lang="en-US" dirty="0"/>
              <a:t> tokens</a:t>
            </a:r>
          </a:p>
          <a:p>
            <a:endParaRPr lang="en-US" dirty="0"/>
          </a:p>
          <a:p>
            <a:r>
              <a:rPr lang="en-US" dirty="0"/>
              <a:t>There is a need to </a:t>
            </a:r>
            <a:r>
              <a:rPr lang="en-US" b="1" dirty="0"/>
              <a:t>prune</a:t>
            </a:r>
            <a:r>
              <a:rPr lang="en-US" dirty="0"/>
              <a:t> the context window</a:t>
            </a:r>
          </a:p>
          <a:p>
            <a:endParaRPr lang="en-US" dirty="0"/>
          </a:p>
          <a:p>
            <a:r>
              <a:rPr lang="en-US" dirty="0"/>
              <a:t>The open ai </a:t>
            </a:r>
            <a:r>
              <a:rPr lang="en-US" b="1" dirty="0"/>
              <a:t>custom GPT </a:t>
            </a:r>
            <a:r>
              <a:rPr lang="en-US" dirty="0"/>
              <a:t>product attempts to automate  </a:t>
            </a:r>
            <a:r>
              <a:rPr lang="en-US" b="1" dirty="0"/>
              <a:t>pruning process</a:t>
            </a:r>
            <a:r>
              <a:rPr lang="en-US" dirty="0"/>
              <a:t> using an </a:t>
            </a:r>
            <a:r>
              <a:rPr lang="en-US" b="1" dirty="0"/>
              <a:t>elastic search</a:t>
            </a:r>
            <a:r>
              <a:rPr lang="en-US" dirty="0"/>
              <a:t>. From experience, this does not work very well in practice</a:t>
            </a:r>
          </a:p>
        </p:txBody>
      </p:sp>
    </p:spTree>
    <p:extLst>
      <p:ext uri="{BB962C8B-B14F-4D97-AF65-F5344CB8AC3E}">
        <p14:creationId xmlns:p14="http://schemas.microsoft.com/office/powerpoint/2010/main" val="3645186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390</Words>
  <Application>Microsoft Office PowerPoint</Application>
  <PresentationFormat>Widescreen</PresentationFormat>
  <Paragraphs>50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Inter</vt:lpstr>
      <vt:lpstr>Montserrat</vt:lpstr>
      <vt:lpstr>Office Theme</vt:lpstr>
      <vt:lpstr>Robodog</vt:lpstr>
      <vt:lpstr>Understanding Self-Awareness &amp; Limitations of AI in the Journey to AGI</vt:lpstr>
      <vt:lpstr>Limitations of Large Language Models</vt:lpstr>
      <vt:lpstr>Theories of Self-Awareness</vt:lpstr>
      <vt:lpstr>Robodog</vt:lpstr>
      <vt:lpstr>Why Create Robodog</vt:lpstr>
      <vt:lpstr>Knowledge Artifacts</vt:lpstr>
      <vt:lpstr>How it Robodog Works</vt:lpstr>
      <vt:lpstr>PowerPoint Presentation</vt:lpstr>
      <vt:lpstr>PowerPoint Presentation</vt:lpstr>
      <vt:lpstr>PowerPoint Presentation</vt:lpstr>
      <vt:lpstr>Conclusion</vt:lpstr>
      <vt:lpstr>Path to Artificial General Intelligence (AGI)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Anthony Dourish</dc:creator>
  <cp:lastModifiedBy>Anthony Dourish</cp:lastModifiedBy>
  <cp:revision>11</cp:revision>
  <dcterms:created xsi:type="dcterms:W3CDTF">2024-07-10T04:43:25Z</dcterms:created>
  <dcterms:modified xsi:type="dcterms:W3CDTF">2024-07-10T06:40:53Z</dcterms:modified>
</cp:coreProperties>
</file>

<file path=docProps/thumbnail.jpeg>
</file>